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79" r:id="rId3"/>
    <p:sldId id="274" r:id="rId4"/>
    <p:sldId id="265" r:id="rId6"/>
    <p:sldId id="309" r:id="rId7"/>
    <p:sldId id="310" r:id="rId8"/>
    <p:sldId id="311" r:id="rId9"/>
    <p:sldId id="297" r:id="rId10"/>
    <p:sldId id="298" r:id="rId11"/>
    <p:sldId id="300" r:id="rId12"/>
    <p:sldId id="299" r:id="rId13"/>
    <p:sldId id="275" r:id="rId14"/>
    <p:sldId id="301" r:id="rId15"/>
    <p:sldId id="305" r:id="rId16"/>
    <p:sldId id="306" r:id="rId17"/>
    <p:sldId id="307" r:id="rId18"/>
    <p:sldId id="308" r:id="rId19"/>
    <p:sldId id="276" r:id="rId20"/>
    <p:sldId id="312" r:id="rId21"/>
    <p:sldId id="313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4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B0B7-8178-453D-8DFA-32201FD19D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A8A12-5915-4002-B5C0-ACAAE3809A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Relationship Id="rId3" Type="http://schemas.openxmlformats.org/officeDocument/2006/relationships/image" Target="../media/image25.png"/><Relationship Id="rId2" Type="http://schemas.openxmlformats.org/officeDocument/2006/relationships/tags" Target="../tags/tag10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0" Type="http://schemas.openxmlformats.org/officeDocument/2006/relationships/notesSlide" Target="../notesSlides/notesSlide9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tags" Target="../tags/tag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846455" y="2590165"/>
            <a:ext cx="10499090" cy="1186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5400" dirty="0"/>
              <a:t>感知</a:t>
            </a:r>
            <a:r>
              <a:rPr lang="en-US" altLang="zh-CN" sz="5400" dirty="0"/>
              <a:t>Map - </a:t>
            </a:r>
            <a:r>
              <a:rPr lang="zh-CN" altLang="en-US" sz="5400" dirty="0"/>
              <a:t>基于</a:t>
            </a:r>
            <a:r>
              <a:rPr lang="en-US" altLang="zh-CN" sz="5400" dirty="0"/>
              <a:t>camera</a:t>
            </a:r>
            <a:r>
              <a:rPr lang="zh-CN" altLang="en-US" sz="5400" dirty="0"/>
              <a:t>的实时</a:t>
            </a:r>
            <a:r>
              <a:rPr lang="zh-CN" altLang="en-US" sz="5400" dirty="0"/>
              <a:t>构图</a:t>
            </a:r>
            <a:endParaRPr lang="zh-CN" alt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32410"/>
            <a:ext cx="1004443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(3) HDMapNet view transformer methods</a:t>
            </a:r>
            <a:endParaRPr lang="zh-CN" altLang="en-US" sz="3200" dirty="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935" y="905510"/>
            <a:ext cx="10841355" cy="807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For all baseline methods, we use the same image encoder and decoder as HDMapNet and only change the view transformation module.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9710"/>
            <a:ext cx="5629910" cy="5236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10" y="2363470"/>
            <a:ext cx="6473825" cy="34886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</a:t>
            </a:r>
            <a:r>
              <a:rPr lang="en-US" altLang="zh-CN" sz="3200" dirty="0">
                <a:sym typeface="+mn-ea"/>
              </a:rPr>
              <a:t>ectorMapNet</a:t>
            </a:r>
            <a:endParaRPr lang="en-US" altLang="zh-CN" sz="3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1487805"/>
            <a:ext cx="10571480" cy="45516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" y="572770"/>
            <a:ext cx="4297680" cy="21869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06045" y="232410"/>
            <a:ext cx="117062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VectorMapNet (a) bev feature extractor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2644140"/>
            <a:ext cx="3337560" cy="421386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070475" y="2082800"/>
            <a:ext cx="6741795" cy="4373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image encoder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张图像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组图像特征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neural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view transformer</a:t>
            </a: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IPM</a:t>
            </a:r>
            <a:r>
              <a:rPr lang="en-US" altLang="zh-CN">
                <a:sym typeface="+mn-ea"/>
              </a:rPr>
              <a:t>):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组特征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ego vehicle</a:t>
            </a:r>
            <a:r>
              <a:rPr lang="zh-CN" altLang="en-US">
                <a:sym typeface="+mn-ea"/>
              </a:rPr>
              <a:t>坐标系下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组图像特征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融合为一</a:t>
            </a:r>
            <a:r>
              <a:rPr lang="zh-CN" altLang="en-US">
                <a:sym typeface="+mn-ea"/>
              </a:rPr>
              <a:t>组</a:t>
            </a:r>
            <a:r>
              <a:rPr lang="en-US" altLang="zh-CN">
                <a:sym typeface="+mn-ea"/>
              </a:rPr>
              <a:t>bev</a:t>
            </a:r>
            <a:r>
              <a:rPr lang="zh-CN" altLang="en-US">
                <a:sym typeface="+mn-ea"/>
              </a:rPr>
              <a:t>特征</a:t>
            </a:r>
            <a:endParaRPr lang="zh-CN" altLang="en-US">
              <a:sym typeface="+mn-ea"/>
            </a:endParaRPr>
          </a:p>
          <a:p>
            <a:pPr marL="0" lvl="0" indent="0">
              <a:buNone/>
            </a:pPr>
            <a:endParaRPr lang="en-US" altLang="zh-CN">
              <a:sym typeface="+mn-ea"/>
            </a:endParaRPr>
          </a:p>
          <a:p>
            <a:pPr marL="0" lvl="0" indent="0">
              <a:buNone/>
            </a:pPr>
            <a:r>
              <a:rPr lang="en-US" altLang="zh-CN">
                <a:sym typeface="+mn-ea"/>
              </a:rPr>
              <a:t>pointcloud</a:t>
            </a:r>
            <a:r>
              <a:rPr lang="zh-CN" altLang="en-US">
                <a:sym typeface="+mn-ea"/>
              </a:rPr>
              <a:t> encoder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一组点云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一组</a:t>
            </a:r>
            <a:r>
              <a:rPr lang="en-US" altLang="zh-CN">
                <a:sym typeface="+mn-ea"/>
              </a:rPr>
              <a:t>bev</a:t>
            </a:r>
            <a:r>
              <a:rPr lang="zh-CN" altLang="en-US">
                <a:sym typeface="+mn-ea"/>
              </a:rPr>
              <a:t>特征</a:t>
            </a:r>
            <a:endParaRPr lang="zh-CN" altLang="en-US">
              <a:sym typeface="+mn-ea"/>
            </a:endParaRPr>
          </a:p>
          <a:p>
            <a:pPr indent="457200"/>
            <a:endParaRPr lang="zh-CN" altLang="en-US">
              <a:sym typeface="+mn-ea"/>
            </a:endParaRPr>
          </a:p>
          <a:p>
            <a:pPr marL="0" lvl="0" indent="0">
              <a:buNone/>
            </a:pPr>
            <a:endParaRPr lang="zh-CN" altLang="en-US">
              <a:sym typeface="+mn-ea"/>
            </a:endParaRPr>
          </a:p>
          <a:p>
            <a:pPr marL="0" lvl="0" indent="0">
              <a:buNone/>
            </a:pPr>
            <a:endParaRPr lang="zh-CN" altLang="en-US">
              <a:sym typeface="+mn-ea"/>
            </a:endParaRPr>
          </a:p>
          <a:p>
            <a:pPr marL="0" lvl="0" indent="0">
              <a:buNone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117062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VectorMapNet (b) map element detector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" y="2616835"/>
            <a:ext cx="4107180" cy="4160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1017270"/>
            <a:ext cx="1051560" cy="15995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949190" y="2361565"/>
            <a:ext cx="6741795" cy="4038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trike="sngStrike">
                <a:sym typeface="+mn-ea"/>
              </a:rPr>
              <a:t>bev</a:t>
            </a:r>
            <a:r>
              <a:rPr lang="zh-CN" altLang="en-US" strike="sngStrike">
                <a:sym typeface="+mn-ea"/>
              </a:rPr>
              <a:t> </a:t>
            </a:r>
            <a:r>
              <a:rPr lang="en-US" altLang="zh-CN" strike="sngStrike">
                <a:sym typeface="+mn-ea"/>
              </a:rPr>
              <a:t>de</a:t>
            </a:r>
            <a:r>
              <a:rPr lang="zh-CN" altLang="en-US" strike="sngStrike">
                <a:sym typeface="+mn-ea"/>
              </a:rPr>
              <a:t>coder</a:t>
            </a:r>
            <a:r>
              <a:rPr lang="en-US" altLang="zh-CN" strike="sngStrike">
                <a:sym typeface="+mn-ea"/>
              </a:rPr>
              <a:t>:</a:t>
            </a:r>
            <a:endParaRPr lang="en-US" altLang="zh-CN" strike="sngStrike">
              <a:sym typeface="+mn-ea"/>
            </a:endParaRPr>
          </a:p>
          <a:p>
            <a:pPr indent="457200"/>
            <a:r>
              <a:rPr lang="zh-CN" altLang="en-US" strike="sngStrike">
                <a:sym typeface="+mn-ea"/>
              </a:rPr>
              <a:t>输入：</a:t>
            </a:r>
            <a:r>
              <a:rPr lang="en-US" altLang="zh-CN" strike="sngStrike">
                <a:sym typeface="+mn-ea"/>
              </a:rPr>
              <a:t> </a:t>
            </a:r>
            <a:r>
              <a:rPr lang="en-US" strike="sngStrike">
                <a:sym typeface="+mn-ea"/>
              </a:rPr>
              <a:t>image bev features</a:t>
            </a:r>
            <a:r>
              <a:rPr lang="en-US" altLang="zh-CN" strike="sngStrike">
                <a:sym typeface="+mn-ea"/>
              </a:rPr>
              <a:t> and(or)</a:t>
            </a:r>
            <a:r>
              <a:rPr lang="en-US" strike="sngStrike">
                <a:sym typeface="+mn-ea"/>
              </a:rPr>
              <a:t> lidar bev features</a:t>
            </a:r>
            <a:r>
              <a:rPr lang="en-US" altLang="zh-CN" strike="sngStrike">
                <a:sym typeface="+mn-ea"/>
              </a:rPr>
              <a:t> </a:t>
            </a:r>
            <a:endParaRPr lang="en-US" altLang="zh-CN" strike="sngStrike">
              <a:sym typeface="+mn-ea"/>
            </a:endParaRPr>
          </a:p>
          <a:p>
            <a:pPr indent="457200"/>
            <a:r>
              <a:rPr lang="zh-CN" altLang="en-US" strike="sngStrike">
                <a:sym typeface="+mn-ea"/>
              </a:rPr>
              <a:t>输出：</a:t>
            </a:r>
            <a:r>
              <a:rPr lang="en-US" altLang="zh-CN" strike="sngStrike">
                <a:sym typeface="+mn-ea"/>
              </a:rPr>
              <a:t> </a:t>
            </a:r>
            <a:r>
              <a:rPr lang="zh-CN" altLang="en-US" strike="sngStrike">
                <a:sym typeface="+mn-ea"/>
              </a:rPr>
              <a:t>语义分割</a:t>
            </a:r>
            <a:r>
              <a:rPr lang="en-US" altLang="zh-CN" strike="sngStrike">
                <a:sym typeface="+mn-ea"/>
              </a:rPr>
              <a:t>mask/</a:t>
            </a:r>
            <a:r>
              <a:rPr lang="zh-CN" altLang="en-US" strike="sngStrike">
                <a:sym typeface="+mn-ea"/>
              </a:rPr>
              <a:t>实例</a:t>
            </a:r>
            <a:r>
              <a:rPr lang="en-US" altLang="zh-CN" strike="sngStrike">
                <a:sym typeface="+mn-ea"/>
              </a:rPr>
              <a:t>/</a:t>
            </a:r>
            <a:r>
              <a:rPr lang="zh-CN" altLang="en-US" strike="sngStrike">
                <a:sym typeface="+mn-ea"/>
              </a:rPr>
              <a:t>车道线</a:t>
            </a:r>
            <a:endParaRPr lang="zh-CN" altLang="en-US" strike="sngStrike">
              <a:sym typeface="+mn-ea"/>
            </a:endParaRPr>
          </a:p>
          <a:p>
            <a:pPr marL="0" lvl="0" indent="0">
              <a:buNone/>
            </a:pPr>
            <a:endParaRPr lang="zh-CN" altLang="en-US" strike="sngStrike">
              <a:solidFill>
                <a:schemeClr val="tx1"/>
              </a:solidFill>
              <a:sym typeface="+mn-ea"/>
            </a:endParaRPr>
          </a:p>
          <a:p>
            <a:pPr marL="0" lvl="0" indent="0">
              <a:buNone/>
            </a:pPr>
            <a:endParaRPr lang="zh-CN" altLang="en-US" strike="sngStrike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transformer decoder: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query + bev features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keypoints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117062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VectorMapNet (c) polyline generator 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" y="2673350"/>
            <a:ext cx="4175760" cy="4046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815975"/>
            <a:ext cx="878205" cy="173799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949190" y="2361565"/>
            <a:ext cx="6741795" cy="4038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lvl="0" indent="0">
              <a:buNone/>
            </a:pPr>
            <a:r>
              <a:rPr lang="en-US" altLang="zh-CN" strike="sngStrike">
                <a:sym typeface="+mn-ea"/>
              </a:rPr>
              <a:t>post-process:</a:t>
            </a:r>
            <a:endParaRPr lang="en-US" altLang="zh-CN" strike="sngStrike">
              <a:solidFill>
                <a:schemeClr val="tx1"/>
              </a:solidFill>
              <a:sym typeface="+mn-ea"/>
            </a:endParaRPr>
          </a:p>
          <a:p>
            <a:pPr marL="0" lvl="0" indent="457200">
              <a:buNone/>
            </a:pPr>
            <a:r>
              <a:rPr lang="zh-CN" altLang="en-US" strike="sngStrike">
                <a:sym typeface="+mn-ea"/>
              </a:rPr>
              <a:t>输入：语义分割</a:t>
            </a:r>
            <a:r>
              <a:rPr lang="en-US" altLang="zh-CN" strike="sngStrike">
                <a:sym typeface="+mn-ea"/>
              </a:rPr>
              <a:t>mask/</a:t>
            </a:r>
            <a:r>
              <a:rPr lang="zh-CN" altLang="en-US" strike="sngStrike">
                <a:sym typeface="+mn-ea"/>
              </a:rPr>
              <a:t>实例</a:t>
            </a:r>
            <a:r>
              <a:rPr lang="en-US" altLang="zh-CN" strike="sngStrike">
                <a:sym typeface="+mn-ea"/>
              </a:rPr>
              <a:t>/</a:t>
            </a:r>
            <a:r>
              <a:rPr lang="zh-CN" altLang="en-US" strike="sngStrike">
                <a:sym typeface="+mn-ea"/>
              </a:rPr>
              <a:t>车道线</a:t>
            </a:r>
            <a:endParaRPr lang="zh-CN" altLang="en-US" strike="sngStrike">
              <a:solidFill>
                <a:schemeClr val="tx1"/>
              </a:solidFill>
              <a:sym typeface="+mn-ea"/>
            </a:endParaRPr>
          </a:p>
          <a:p>
            <a:pPr marL="0" lvl="0" indent="457200">
              <a:buNone/>
            </a:pPr>
            <a:r>
              <a:rPr lang="zh-CN" altLang="en-US" strike="sngStrike">
                <a:sym typeface="+mn-ea"/>
              </a:rPr>
              <a:t>输出：</a:t>
            </a:r>
            <a:r>
              <a:rPr lang="en-US" altLang="zh-CN" strike="sngStrike">
                <a:sym typeface="+mn-ea"/>
              </a:rPr>
              <a:t>mask, instance, direction -&gt; HD map</a:t>
            </a:r>
            <a:endParaRPr lang="zh-CN" altLang="en-US" strike="sngStrike">
              <a:sym typeface="+mn-ea"/>
            </a:endParaRPr>
          </a:p>
          <a:p>
            <a:pPr marL="0" lvl="0" indent="0">
              <a:buNone/>
            </a:pPr>
            <a:endParaRPr lang="zh-CN" altLang="en-US" strike="sngStrike">
              <a:solidFill>
                <a:schemeClr val="tx1"/>
              </a:solidFill>
              <a:sym typeface="+mn-ea"/>
            </a:endParaRPr>
          </a:p>
          <a:p>
            <a:pPr marL="0" lvl="0" indent="0">
              <a:buNone/>
            </a:pPr>
            <a:endParaRPr lang="zh-CN" altLang="en-US" strike="sngStrike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transformer decoder: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输入：三种</a:t>
            </a:r>
            <a:r>
              <a:rPr lang="en-US" altLang="zh-CN">
                <a:sym typeface="+mn-ea"/>
              </a:rPr>
              <a:t>query</a:t>
            </a:r>
            <a:endParaRPr lang="zh-CN" altLang="en-US">
              <a:sym typeface="+mn-ea"/>
            </a:endParaRPr>
          </a:p>
          <a:p>
            <a:pPr marL="457200" lvl="1" indent="457200"/>
            <a:r>
              <a:rPr lang="en-US" altLang="zh-CN">
                <a:sym typeface="+mn-ea"/>
              </a:rPr>
              <a:t>1. class embedding</a:t>
            </a:r>
            <a:endParaRPr lang="en-US" altLang="zh-CN">
              <a:sym typeface="+mn-ea"/>
            </a:endParaRPr>
          </a:p>
          <a:p>
            <a:pPr marL="457200" lvl="1" indent="457200"/>
            <a:r>
              <a:rPr lang="en-US" altLang="zh-CN">
                <a:sym typeface="+mn-ea"/>
              </a:rPr>
              <a:t>2. keypoints </a:t>
            </a:r>
            <a:r>
              <a:rPr lang="en-US" altLang="zh-CN">
                <a:sym typeface="+mn-ea"/>
              </a:rPr>
              <a:t>embedding</a:t>
            </a:r>
            <a:endParaRPr lang="en-US" altLang="zh-CN">
              <a:sym typeface="+mn-ea"/>
            </a:endParaRPr>
          </a:p>
          <a:p>
            <a:pPr marL="457200" lvl="1" indent="457200"/>
            <a:r>
              <a:rPr lang="en-US" altLang="zh-CN">
                <a:sym typeface="+mn-ea"/>
              </a:rPr>
              <a:t>3. polyline </a:t>
            </a:r>
            <a:r>
              <a:rPr lang="en-US" altLang="zh-CN">
                <a:sym typeface="+mn-ea"/>
              </a:rPr>
              <a:t>embedding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polyline </a:t>
            </a:r>
            <a:r>
              <a:rPr lang="en-US" altLang="zh-CN">
                <a:sym typeface="+mn-ea"/>
              </a:rPr>
              <a:t>embedding -&gt; polyline coordinate</a:t>
            </a:r>
            <a:r>
              <a:rPr lang="zh-CN" altLang="en-US">
                <a:sym typeface="+mn-ea"/>
              </a:rPr>
              <a:t>坐标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117062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VectorMapNet (c) polyline generator </a:t>
            </a:r>
            <a:endParaRPr lang="zh-CN" altLang="en-US" sz="3200" dirty="0"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51765" y="1272540"/>
            <a:ext cx="2933700" cy="268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5400" y="4288155"/>
            <a:ext cx="297942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输入已有的</a:t>
            </a:r>
            <a:r>
              <a:rPr lang="en-US" altLang="zh-CN"/>
              <a:t>keypoint</a:t>
            </a:r>
            <a:r>
              <a:rPr lang="zh-CN" altLang="en-US"/>
              <a:t>和</a:t>
            </a:r>
            <a:r>
              <a:rPr lang="en-US" altLang="zh-CN"/>
              <a:t>class,</a:t>
            </a:r>
            <a:r>
              <a:rPr lang="zh-CN" altLang="en-US"/>
              <a:t>生成第一个</a:t>
            </a:r>
            <a:r>
              <a:rPr lang="en-US" altLang="zh-CN"/>
              <a:t>polyline coor x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3085148" y="1272540"/>
            <a:ext cx="2943225" cy="272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5878830" y="4288155"/>
            <a:ext cx="323342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输入第二个</a:t>
            </a:r>
            <a:r>
              <a:rPr lang="en-US" altLang="zh-CN"/>
              <a:t>polyline embedding,</a:t>
            </a:r>
            <a:endParaRPr lang="en-US" altLang="zh-CN"/>
          </a:p>
          <a:p>
            <a:r>
              <a:rPr lang="zh-CN" altLang="en-US"/>
              <a:t>生成第二个</a:t>
            </a:r>
            <a:r>
              <a:rPr lang="en-US" altLang="zh-CN"/>
              <a:t>polyline coor x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2795270" y="4288155"/>
            <a:ext cx="323342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输入第一个</a:t>
            </a:r>
            <a:r>
              <a:rPr lang="en-US" altLang="zh-CN"/>
              <a:t>polyline embedding,</a:t>
            </a:r>
            <a:endParaRPr lang="en-US" altLang="zh-CN"/>
          </a:p>
          <a:p>
            <a:r>
              <a:rPr lang="zh-CN" altLang="en-US"/>
              <a:t>生成第二个</a:t>
            </a:r>
            <a:r>
              <a:rPr lang="en-US" altLang="zh-CN"/>
              <a:t>polyline coor y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8958580" y="4288155"/>
            <a:ext cx="3233420" cy="703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输入第</a:t>
            </a:r>
            <a:r>
              <a:rPr lang="zh-CN" altLang="en-US"/>
              <a:t>三个</a:t>
            </a:r>
            <a:r>
              <a:rPr lang="en-US" altLang="zh-CN"/>
              <a:t>polyline embedding,</a:t>
            </a:r>
            <a:endParaRPr lang="en-US" altLang="zh-CN"/>
          </a:p>
          <a:p>
            <a:r>
              <a:rPr lang="zh-CN" altLang="en-US"/>
              <a:t>生成第二个</a:t>
            </a:r>
            <a:r>
              <a:rPr lang="en-US" altLang="zh-CN"/>
              <a:t>polyline coor y</a:t>
            </a:r>
            <a:endParaRPr lang="en-US" altLang="zh-CN"/>
          </a:p>
        </p:txBody>
      </p:sp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6028373" y="1291590"/>
            <a:ext cx="2962275" cy="2705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8"/>
          <a:stretch>
            <a:fillRect/>
          </a:stretch>
        </p:blipFill>
        <p:spPr>
          <a:xfrm>
            <a:off x="9111933" y="1291273"/>
            <a:ext cx="2962275" cy="273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117062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(4) VectorMapNet 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" y="815975"/>
            <a:ext cx="6233160" cy="5608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27115" y="2466340"/>
            <a:ext cx="475551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trike="sngStrike">
                <a:sym typeface="+mn-ea"/>
              </a:rPr>
              <a:t>输出：</a:t>
            </a:r>
            <a:r>
              <a:rPr lang="en-US" altLang="zh-CN" strike="sngStrike">
                <a:sym typeface="+mn-ea"/>
              </a:rPr>
              <a:t>mask, instance, direction -&gt; HD map</a:t>
            </a:r>
            <a:endParaRPr lang="zh-CN" altLang="en-US" strike="sngStrike">
              <a:sym typeface="+mn-ea"/>
            </a:endParaRPr>
          </a:p>
          <a:p>
            <a:endParaRPr lang="en-US" altLang="zh-CN"/>
          </a:p>
          <a:p>
            <a:r>
              <a:rPr lang="zh-CN" altLang="en-US"/>
              <a:t>输出：</a:t>
            </a:r>
            <a:r>
              <a:rPr lang="en-US" altLang="zh-CN"/>
              <a:t>mask, polyline with class -&gt; HD map</a:t>
            </a:r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这块没仔细看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输出了哪些东西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应该是这两种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polyline </a:t>
            </a:r>
            <a:r>
              <a:rPr lang="en-US" altLang="zh-CN"/>
              <a:t>class</a:t>
            </a:r>
            <a:r>
              <a:rPr lang="en-US" altLang="zh-CN"/>
              <a:t>es:</a:t>
            </a:r>
            <a:endParaRPr lang="zh-CN" altLang="en-US"/>
          </a:p>
          <a:p>
            <a:pPr indent="457200"/>
            <a:r>
              <a:rPr lang="zh-CN" altLang="en-US">
                <a:sym typeface="+mn-ea"/>
              </a:rPr>
              <a:t>路沿</a:t>
            </a:r>
            <a:endParaRPr lang="zh-CN" altLang="en-US"/>
          </a:p>
          <a:p>
            <a:pPr indent="457200"/>
            <a:r>
              <a:rPr lang="zh-CN" altLang="en-US"/>
              <a:t>车道线</a:t>
            </a:r>
            <a:endParaRPr lang="zh-CN" altLang="en-US"/>
          </a:p>
          <a:p>
            <a:pPr indent="457200"/>
            <a:r>
              <a:rPr lang="zh-CN" altLang="en-US"/>
              <a:t>人行道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(5) M</a:t>
            </a:r>
            <a:r>
              <a:rPr lang="en-US" altLang="zh-CN" sz="3200" dirty="0">
                <a:sym typeface="+mn-ea"/>
              </a:rPr>
              <a:t>apTR</a:t>
            </a:r>
            <a:endParaRPr lang="en-US" altLang="zh-CN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880110"/>
            <a:ext cx="8846820" cy="5097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(5) M</a:t>
            </a:r>
            <a:r>
              <a:rPr lang="en-US" altLang="zh-CN" sz="3200" dirty="0">
                <a:sym typeface="+mn-ea"/>
              </a:rPr>
              <a:t>apTR</a:t>
            </a:r>
            <a:endParaRPr lang="en-US" altLang="zh-CN" sz="32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4900" y="1069975"/>
            <a:ext cx="9439910" cy="5632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nuscenes </a:t>
            </a:r>
            <a:r>
              <a:rPr lang="zh-CN" altLang="en-US"/>
              <a:t>数据集</a:t>
            </a:r>
            <a:r>
              <a:rPr lang="en-US" altLang="zh-CN"/>
              <a:t> </a:t>
            </a:r>
            <a:r>
              <a:rPr lang="zh-CN" altLang="en-US"/>
              <a:t>训练所需要的数据</a:t>
            </a:r>
            <a:r>
              <a:rPr lang="zh-CN" altLang="en-US"/>
              <a:t>类型：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红色为</a:t>
            </a:r>
            <a:r>
              <a:rPr lang="zh-CN" altLang="en-US"/>
              <a:t>必须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车辆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en-US" altLang="zh-CN"/>
              <a:t>1. </a:t>
            </a:r>
            <a:r>
              <a:rPr lang="en-US" altLang="zh-CN">
                <a:solidFill>
                  <a:srgbClr val="FF0000"/>
                </a:solidFill>
              </a:rPr>
              <a:t>can_bus</a:t>
            </a:r>
            <a:r>
              <a:rPr lang="en-US" altLang="zh-CN"/>
              <a:t> : 	</a:t>
            </a:r>
            <a:r>
              <a:rPr lang="zh-CN" altLang="en-US"/>
              <a:t>车辆实时位姿</a:t>
            </a:r>
            <a:r>
              <a:rPr lang="en-US" altLang="zh-CN"/>
              <a:t>(x, y, z) </a:t>
            </a:r>
            <a:r>
              <a:rPr lang="zh-CN" altLang="en-US"/>
              <a:t>车辆实时朝向</a:t>
            </a:r>
            <a:r>
              <a:rPr lang="en-US" altLang="zh-CN"/>
              <a:t>(angle)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相机数据</a:t>
            </a:r>
            <a:endParaRPr lang="en-US" altLang="zh-CN"/>
          </a:p>
          <a:p>
            <a:r>
              <a:rPr lang="en-US" altLang="zh-CN"/>
              <a:t>2. </a:t>
            </a:r>
            <a:r>
              <a:rPr lang="en-US" altLang="zh-CN">
                <a:solidFill>
                  <a:srgbClr val="FF0000"/>
                </a:solidFill>
              </a:rPr>
              <a:t>cameras </a:t>
            </a:r>
            <a:r>
              <a:rPr lang="en-US" altLang="zh-CN"/>
              <a:t>:	N x camera </a:t>
            </a:r>
            <a:r>
              <a:rPr lang="zh-CN" altLang="en-US"/>
              <a:t>图像</a:t>
            </a:r>
            <a:endParaRPr lang="zh-CN" altLang="en-US"/>
          </a:p>
          <a:p>
            <a:r>
              <a:rPr lang="en-US" altLang="zh-CN"/>
              <a:t>3. </a:t>
            </a:r>
            <a:r>
              <a:rPr lang="en-US" altLang="zh-CN">
                <a:solidFill>
                  <a:srgbClr val="FF0000"/>
                </a:solidFill>
              </a:rPr>
              <a:t>camera2ego </a:t>
            </a:r>
            <a:r>
              <a:rPr lang="en-US" altLang="zh-CN"/>
              <a:t>: 	N x camera </a:t>
            </a:r>
            <a:r>
              <a:rPr lang="zh-CN" altLang="en-US"/>
              <a:t>到</a:t>
            </a:r>
            <a:r>
              <a:rPr lang="en-US" altLang="zh-CN"/>
              <a:t> ego </a:t>
            </a:r>
            <a:r>
              <a:rPr lang="zh-CN" altLang="en-US"/>
              <a:t>坐标系转换矩阵</a:t>
            </a:r>
            <a:endParaRPr lang="zh-CN" altLang="en-US"/>
          </a:p>
          <a:p>
            <a:r>
              <a:rPr lang="en-US" altLang="zh-CN"/>
              <a:t>4. </a:t>
            </a:r>
            <a:r>
              <a:rPr lang="en-US" altLang="zh-CN">
                <a:solidFill>
                  <a:srgbClr val="FF0000"/>
                </a:solidFill>
              </a:rPr>
              <a:t>camera_in</a:t>
            </a:r>
            <a:r>
              <a:rPr lang="en-US" altLang="zh-CN"/>
              <a:t> :	N x camera </a:t>
            </a:r>
            <a:r>
              <a:rPr lang="zh-CN" altLang="en-US"/>
              <a:t>内参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雷达数据</a:t>
            </a:r>
            <a:endParaRPr lang="zh-CN" altLang="en-US"/>
          </a:p>
          <a:p>
            <a:r>
              <a:rPr lang="en-US" altLang="zh-CN"/>
              <a:t>5. pointcloud : 	1 x pcd/bin</a:t>
            </a:r>
            <a:endParaRPr lang="en-US" altLang="zh-CN"/>
          </a:p>
          <a:p>
            <a:r>
              <a:rPr lang="en-US" altLang="zh-CN"/>
              <a:t>6. lidar2img :	N x lidar2</a:t>
            </a:r>
            <a:r>
              <a:rPr lang="en-US" altLang="zh-CN"/>
              <a:t>img</a:t>
            </a:r>
            <a:endParaRPr lang="en-US" altLang="zh-CN"/>
          </a:p>
          <a:p>
            <a:r>
              <a:rPr lang="en-US" altLang="zh-CN"/>
              <a:t>7. lidar2global : 	1 x RT (4,4)      	---   ego2global @ lidar2ego</a:t>
            </a:r>
            <a:endParaRPr lang="en-US" altLang="zh-CN"/>
          </a:p>
          <a:p>
            <a:r>
              <a:rPr lang="en-US" altLang="zh-CN"/>
              <a:t>8. lidar2ego : 	1 x RT (4,4)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(5) MapTR</a:t>
            </a:r>
            <a:endParaRPr lang="en-US" altLang="zh-CN" sz="32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045" y="958215"/>
            <a:ext cx="4997450" cy="5632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nuscenes </a:t>
            </a:r>
            <a:r>
              <a:rPr lang="zh-CN" altLang="en-US"/>
              <a:t>数据集</a:t>
            </a:r>
            <a:r>
              <a:rPr lang="en-US" altLang="zh-CN"/>
              <a:t> </a:t>
            </a:r>
            <a:r>
              <a:rPr lang="zh-CN" altLang="en-US"/>
              <a:t>训练所需要的数据类型：</a:t>
            </a:r>
            <a:endParaRPr lang="zh-CN" altLang="en-US"/>
          </a:p>
          <a:p>
            <a:r>
              <a:rPr lang="en-US" altLang="zh-CN"/>
              <a:t>* </a:t>
            </a:r>
            <a:r>
              <a:rPr lang="zh-CN" altLang="en-US"/>
              <a:t>红色为必须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标注</a:t>
            </a:r>
            <a:endParaRPr lang="en-US" altLang="zh-CN"/>
          </a:p>
          <a:p>
            <a:r>
              <a:rPr lang="en-US" altLang="zh-CN"/>
              <a:t>9.</a:t>
            </a:r>
            <a:r>
              <a:rPr lang="en-US" altLang="zh-CN">
                <a:solidFill>
                  <a:srgbClr val="FF0000"/>
                </a:solidFill>
              </a:rPr>
              <a:t> GroundTruth</a:t>
            </a:r>
            <a:endParaRPr lang="en-US" altLang="zh-CN"/>
          </a:p>
          <a:p>
            <a:r>
              <a:rPr lang="en-US" altLang="zh-CN"/>
              <a:t>9.1 map_expansion</a:t>
            </a:r>
            <a:r>
              <a:rPr lang="zh-CN" altLang="en-US"/>
              <a:t>包</a:t>
            </a:r>
            <a:r>
              <a:rPr lang="en-US" altLang="zh-CN"/>
              <a:t> </a:t>
            </a:r>
            <a:r>
              <a:rPr lang="zh-CN" altLang="en-US"/>
              <a:t>获取矢量地图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9.2 </a:t>
            </a:r>
            <a:r>
              <a:rPr lang="zh-CN" altLang="en-US"/>
              <a:t>通过</a:t>
            </a:r>
            <a:r>
              <a:rPr lang="en-US" altLang="zh-CN"/>
              <a:t>token</a:t>
            </a:r>
            <a:r>
              <a:rPr lang="zh-CN" altLang="en-US"/>
              <a:t>将</a:t>
            </a:r>
            <a:r>
              <a:rPr lang="en-US" altLang="zh-CN"/>
              <a:t>camera/lidar</a:t>
            </a:r>
            <a:r>
              <a:rPr lang="zh-CN" altLang="en-US"/>
              <a:t>和</a:t>
            </a:r>
            <a:r>
              <a:rPr lang="en-US" altLang="zh-CN"/>
              <a:t>map</a:t>
            </a:r>
            <a:r>
              <a:rPr lang="zh-CN" altLang="en-US"/>
              <a:t>信息对齐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9.3 </a:t>
            </a:r>
            <a:r>
              <a:rPr lang="zh-CN" altLang="en-US"/>
              <a:t>从</a:t>
            </a:r>
            <a:r>
              <a:rPr lang="en-US" altLang="zh-CN"/>
              <a:t>map_expansion</a:t>
            </a:r>
            <a:r>
              <a:rPr lang="zh-CN" altLang="en-US"/>
              <a:t>中获取所需类别矢量点</a:t>
            </a:r>
            <a:r>
              <a:rPr lang="en-US" altLang="zh-CN"/>
              <a:t>(</a:t>
            </a:r>
            <a:r>
              <a:rPr lang="zh-CN" altLang="en-US"/>
              <a:t>比如</a:t>
            </a:r>
            <a:r>
              <a:rPr lang="en-US" altLang="zh-CN"/>
              <a:t>”divider, ped_crossing, boundary”)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9.4 map_expansion</a:t>
            </a:r>
            <a:r>
              <a:rPr lang="zh-CN" altLang="en-US"/>
              <a:t>中的数据单元为</a:t>
            </a:r>
            <a:r>
              <a:rPr lang="en-US" altLang="zh-CN"/>
              <a:t>”box”</a:t>
            </a:r>
            <a:r>
              <a:rPr lang="zh-CN" altLang="en-US"/>
              <a:t>，</a:t>
            </a:r>
            <a:r>
              <a:rPr lang="en-US" altLang="zh-CN"/>
              <a:t>”polygon”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9.5 </a:t>
            </a:r>
            <a:r>
              <a:rPr lang="zh-CN" altLang="en-US">
                <a:sym typeface="+mn-ea"/>
              </a:rPr>
              <a:t>通过车辆</a:t>
            </a:r>
            <a:r>
              <a:rPr lang="en-US" altLang="zh-CN">
                <a:sym typeface="+mn-ea"/>
              </a:rPr>
              <a:t>pose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angle</a:t>
            </a:r>
            <a:r>
              <a:rPr lang="zh-CN" altLang="en-US">
                <a:sym typeface="+mn-ea"/>
              </a:rPr>
              <a:t>调整</a:t>
            </a:r>
            <a:r>
              <a:rPr lang="en-US" altLang="zh-CN">
                <a:sym typeface="+mn-ea"/>
              </a:rPr>
              <a:t>box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polygon</a:t>
            </a:r>
            <a:r>
              <a:rPr lang="zh-CN" altLang="en-US">
                <a:sym typeface="+mn-ea"/>
              </a:rPr>
              <a:t>位姿，</a:t>
            </a:r>
            <a:r>
              <a:rPr lang="zh-CN" altLang="en-US"/>
              <a:t>通过</a:t>
            </a:r>
            <a:r>
              <a:rPr lang="en-US" altLang="zh-CN"/>
              <a:t>shapely</a:t>
            </a:r>
            <a:r>
              <a:rPr lang="zh-CN" altLang="en-US"/>
              <a:t>库转为</a:t>
            </a:r>
            <a:r>
              <a:rPr lang="en-US" altLang="zh-CN"/>
              <a:t>linestring+label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9.6 M x </a:t>
            </a:r>
            <a:r>
              <a:rPr lang="en-US" altLang="zh-CN">
                <a:sym typeface="+mn-ea"/>
              </a:rPr>
              <a:t>linestring+label </a:t>
            </a:r>
            <a:r>
              <a:rPr lang="zh-CN" altLang="en-US">
                <a:sym typeface="+mn-ea"/>
              </a:rPr>
              <a:t>组合成一个</a:t>
            </a:r>
            <a:r>
              <a:rPr lang="en-US" altLang="zh-CN">
                <a:sym typeface="+mn-ea"/>
              </a:rPr>
              <a:t>LidarInstanceLines</a:t>
            </a:r>
            <a:r>
              <a:rPr lang="zh-CN" altLang="en-US">
                <a:sym typeface="+mn-ea"/>
              </a:rPr>
              <a:t>，作为一个</a:t>
            </a:r>
            <a:r>
              <a:rPr lang="en-US" altLang="zh-CN">
                <a:sym typeface="+mn-ea"/>
              </a:rPr>
              <a:t>gt</a:t>
            </a:r>
            <a:r>
              <a:rPr lang="zh-CN" altLang="en-US">
                <a:sym typeface="+mn-ea"/>
              </a:rPr>
              <a:t>数据单元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5103495" y="73660"/>
            <a:ext cx="6976110" cy="6635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9880" y="744220"/>
            <a:ext cx="11468100" cy="5334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dirty="0"/>
              <a:t>目录：</a:t>
            </a:r>
            <a:endParaRPr lang="zh-CN" altLang="en-US" sz="2400" b="1" dirty="0"/>
          </a:p>
          <a:p>
            <a:endParaRPr lang="zh-CN" altLang="en-US" sz="2400" b="1" dirty="0"/>
          </a:p>
          <a:p>
            <a:r>
              <a:rPr lang="en-US" altLang="zh-CN" sz="2400" b="1" dirty="0">
                <a:sym typeface="+mn-ea"/>
              </a:rPr>
              <a:t>(1)</a:t>
            </a:r>
            <a:r>
              <a:rPr lang="en-US" altLang="zh-CN" sz="2400" b="1" dirty="0"/>
              <a:t>Map</a:t>
            </a:r>
            <a:endParaRPr lang="en-US" altLang="zh-CN" sz="2400" b="1" dirty="0"/>
          </a:p>
          <a:p>
            <a:r>
              <a:rPr lang="en-US" altLang="zh-CN" sz="2400" b="1" dirty="0"/>
              <a:t>(2)</a:t>
            </a:r>
            <a:r>
              <a:rPr lang="en-US" altLang="zh-CN" sz="2400" b="1" dirty="0">
                <a:sym typeface="+mn-ea"/>
              </a:rPr>
              <a:t>MultiImages To BEVfeature</a:t>
            </a:r>
            <a:endParaRPr lang="zh-CN" altLang="en-US" sz="2400" b="1" dirty="0"/>
          </a:p>
          <a:p>
            <a:endParaRPr lang="zh-CN" altLang="en-US" sz="2400" b="1" dirty="0"/>
          </a:p>
          <a:p>
            <a:r>
              <a:rPr lang="zh-CN" altLang="en-US" sz="2400" b="1" dirty="0"/>
              <a:t>方案预研</a:t>
            </a:r>
            <a:endParaRPr lang="en-US" altLang="zh-CN" sz="2400" b="1" dirty="0"/>
          </a:p>
          <a:p>
            <a:r>
              <a:rPr lang="en-US" altLang="zh-CN" sz="2400" b="1" dirty="0"/>
              <a:t>(3) </a:t>
            </a:r>
            <a:r>
              <a:rPr lang="en-US" sz="2400" b="1" dirty="0"/>
              <a:t>HDMapNet</a:t>
            </a:r>
            <a:endParaRPr lang="zh-CN" altLang="en-US" sz="2400" b="1" dirty="0"/>
          </a:p>
          <a:p>
            <a:r>
              <a:rPr lang="en-US" altLang="zh-CN" sz="2400" b="1" dirty="0"/>
              <a:t>(4) </a:t>
            </a:r>
            <a:r>
              <a:rPr lang="zh-CN" altLang="en-US" sz="2400" b="1" dirty="0"/>
              <a:t>VectorMapNet</a:t>
            </a:r>
            <a:endParaRPr lang="zh-CN" altLang="en-US" sz="2400" b="1" dirty="0"/>
          </a:p>
          <a:p>
            <a:r>
              <a:rPr lang="en-US" altLang="zh-CN" sz="2400" b="1" dirty="0"/>
              <a:t>(5) </a:t>
            </a:r>
            <a:r>
              <a:rPr sz="2400" b="1" dirty="0"/>
              <a:t>MapTR</a:t>
            </a:r>
            <a:endParaRPr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(1)Map</a:t>
            </a:r>
            <a:endParaRPr lang="en-US" altLang="zh-CN" sz="32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45" y="978535"/>
            <a:ext cx="7522845" cy="1086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高精地图</a:t>
            </a:r>
            <a:r>
              <a:rPr lang="en-US" altLang="zh-CN"/>
              <a:t>    </a:t>
            </a:r>
            <a:r>
              <a:rPr lang="zh-CN" altLang="en-US"/>
              <a:t>HD map</a:t>
            </a:r>
            <a:r>
              <a:rPr lang="en-US" altLang="zh-CN"/>
              <a:t>   </a:t>
            </a:r>
            <a:r>
              <a:rPr lang="zh-CN" altLang="en-US"/>
              <a:t>High definition map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局部高精地图</a:t>
            </a:r>
            <a:r>
              <a:rPr lang="en-US" altLang="zh-CN">
                <a:solidFill>
                  <a:srgbClr val="FF0000"/>
                </a:solidFill>
              </a:rPr>
              <a:t> local HD map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语义地图</a:t>
            </a:r>
            <a:r>
              <a:rPr lang="en-US" altLang="zh-CN">
                <a:solidFill>
                  <a:srgbClr val="FF0000"/>
                </a:solidFill>
              </a:rPr>
              <a:t>    semantic map based on HD map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5410" y="73660"/>
            <a:ext cx="5128260" cy="30403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2242820"/>
            <a:ext cx="5958840" cy="42443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10" y="3320415"/>
            <a:ext cx="4835525" cy="34016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85" y="1709420"/>
            <a:ext cx="1850390" cy="1129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70" y="1044575"/>
            <a:ext cx="1507490" cy="2459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67530"/>
            <a:ext cx="5013960" cy="1836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20" y="4493260"/>
            <a:ext cx="4777740" cy="1584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105" y="815975"/>
            <a:ext cx="5433060" cy="30327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8975" y="1333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1.1 IPM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993140" y="3900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1.2 LSS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456555" y="917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1.3 VPN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06045" y="232410"/>
            <a:ext cx="11003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(2)BEVfeature (a) 2D to 3D to BEV feature</a:t>
            </a:r>
            <a:endParaRPr lang="en-US" altLang="zh-CN" sz="3200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5770" y="1080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2.1 GKT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2506345" y="56851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2.2 </a:t>
            </a:r>
            <a:r>
              <a:rPr lang="en-US" altLang="zh-CN"/>
              <a:t>bevformer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845" y="3914775"/>
            <a:ext cx="7121525" cy="2750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70" y="495935"/>
            <a:ext cx="5227955" cy="3198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" y="3553460"/>
            <a:ext cx="3657600" cy="1432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1787525"/>
            <a:ext cx="2872740" cy="150114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106045" y="232410"/>
            <a:ext cx="110039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(2)BEVfeature (b) 3D to 2D to BEV feature</a:t>
            </a:r>
            <a:endParaRPr lang="en-US" altLang="zh-CN" sz="3200" dirty="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94630" y="4476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3.2 VIT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96510" y="924560"/>
            <a:ext cx="6400800" cy="3192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4225925"/>
            <a:ext cx="8648700" cy="2179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5770" y="4225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3.3 DETR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6045" y="232410"/>
            <a:ext cx="526288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200" dirty="0">
                <a:sym typeface="+mn-ea"/>
              </a:rPr>
              <a:t>(2)BEVfeature (c) transformer</a:t>
            </a:r>
            <a:endParaRPr lang="en-US" altLang="zh-CN" sz="3200" dirty="0">
              <a:sym typeface="+mn-ea"/>
            </a:endParaRPr>
          </a:p>
        </p:txBody>
      </p:sp>
      <p:pic>
        <p:nvPicPr>
          <p:cNvPr id="7" name="图片 6" descr="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" y="1712595"/>
            <a:ext cx="4572000" cy="1371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5770" y="12928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3.1 NLP transformer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(3) HDMapNet </a:t>
            </a:r>
            <a:r>
              <a:rPr lang="zh-CN" altLang="en-US" sz="3200" dirty="0">
                <a:sym typeface="+mn-ea"/>
              </a:rPr>
              <a:t>模型架构</a:t>
            </a:r>
            <a:endParaRPr lang="zh-CN" altLang="en-US" sz="32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090" y="969645"/>
            <a:ext cx="8351520" cy="304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6090" y="4017645"/>
            <a:ext cx="11360785" cy="1925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Image encoder: Our image</a:t>
            </a:r>
            <a:r>
              <a:rPr lang="en-US" altLang="zh-CN"/>
              <a:t> </a:t>
            </a:r>
            <a:r>
              <a:rPr lang="zh-CN" altLang="en-US"/>
              <a:t>encoder has two components, namely</a:t>
            </a:r>
            <a:r>
              <a:rPr lang="en-US" altLang="zh-CN"/>
              <a:t> </a:t>
            </a:r>
            <a:r>
              <a:rPr lang="zh-CN" altLang="en-US" b="1"/>
              <a:t>perspective view image encoder</a:t>
            </a:r>
            <a:r>
              <a:rPr lang="zh-CN" altLang="en-US"/>
              <a:t> and</a:t>
            </a:r>
            <a:r>
              <a:rPr lang="en-US" altLang="zh-CN"/>
              <a:t> </a:t>
            </a:r>
            <a:r>
              <a:rPr lang="zh-CN" altLang="en-US" b="1"/>
              <a:t>neural</a:t>
            </a:r>
            <a:r>
              <a:rPr lang="en-US" altLang="zh-CN" b="1"/>
              <a:t> </a:t>
            </a:r>
            <a:r>
              <a:rPr lang="zh-CN" altLang="en-US" b="1"/>
              <a:t>view transformer.</a:t>
            </a:r>
            <a:endParaRPr lang="zh-CN" altLang="en-US" b="1"/>
          </a:p>
          <a:p>
            <a:endParaRPr lang="zh-CN" altLang="en-US"/>
          </a:p>
          <a:p>
            <a:r>
              <a:t>Point cloud encoder: Our point cloud encoder φP is</a:t>
            </a:r>
            <a:r>
              <a:rPr lang="en-US"/>
              <a:t> </a:t>
            </a:r>
            <a:r>
              <a:t>a variant of </a:t>
            </a:r>
            <a:r>
              <a:rPr b="1"/>
              <a:t>PointPillar </a:t>
            </a:r>
            <a:r>
              <a:t>with dynamic voxelization</a:t>
            </a:r>
            <a:r>
              <a:rPr lang="en-US"/>
              <a:t>.</a:t>
            </a:r>
            <a:endParaRPr lang="en-US"/>
          </a:p>
          <a:p>
            <a:endParaRPr lang="en-US"/>
          </a:p>
          <a:p>
            <a:r>
              <a:rPr lang="en-US"/>
              <a:t>BEV decoder: φM not only outputs </a:t>
            </a:r>
            <a:r>
              <a:rPr lang="en-US" b="1"/>
              <a:t>semantic segmentation</a:t>
            </a:r>
            <a:r>
              <a:rPr lang="en-US"/>
              <a:t> but also predicts </a:t>
            </a:r>
            <a:r>
              <a:rPr lang="en-US" b="1"/>
              <a:t>instance embedding</a:t>
            </a:r>
            <a:r>
              <a:rPr lang="en-US"/>
              <a:t> and </a:t>
            </a:r>
            <a:r>
              <a:rPr lang="en-US" b="1"/>
              <a:t>lane direction</a:t>
            </a:r>
            <a:r>
              <a:rPr lang="en-US"/>
              <a:t>. A</a:t>
            </a:r>
            <a:endParaRPr lang="en-US"/>
          </a:p>
          <a:p>
            <a:r>
              <a:rPr lang="en-US"/>
              <a:t>post-processing process is applied to </a:t>
            </a:r>
            <a:r>
              <a:rPr lang="en-US" b="1"/>
              <a:t>cluster instances</a:t>
            </a:r>
            <a:r>
              <a:rPr lang="en-US"/>
              <a:t> from embeddings and </a:t>
            </a:r>
            <a:r>
              <a:rPr lang="en-US" b="1"/>
              <a:t>vectorize </a:t>
            </a:r>
            <a:r>
              <a:rPr lang="en-US"/>
              <a:t>them.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(3) HDMapNet (a) </a:t>
            </a:r>
            <a:r>
              <a:rPr lang="zh-CN" altLang="en-US" sz="3200">
                <a:sym typeface="+mn-ea"/>
              </a:rPr>
              <a:t>Image encoder</a:t>
            </a:r>
            <a:endParaRPr lang="zh-CN" altLang="en-US" sz="3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2620" y="762000"/>
            <a:ext cx="6301740" cy="2667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5330" y="3212465"/>
            <a:ext cx="6741795" cy="213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ym typeface="+mn-ea"/>
              </a:rPr>
              <a:t>image encoder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张图像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组图像特征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neural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view transformer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环视的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组特征</a:t>
            </a:r>
            <a:endParaRPr lang="zh-CN" altLang="en-US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ego vehicle</a:t>
            </a:r>
            <a:r>
              <a:rPr lang="zh-CN" altLang="en-US">
                <a:sym typeface="+mn-ea"/>
              </a:rPr>
              <a:t>坐标系下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组图像特征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融合为一</a:t>
            </a:r>
            <a:r>
              <a:rPr lang="zh-CN" altLang="en-US">
                <a:sym typeface="+mn-ea"/>
              </a:rPr>
              <a:t>组</a:t>
            </a:r>
            <a:r>
              <a:rPr lang="en-US" altLang="zh-CN">
                <a:sym typeface="+mn-ea"/>
              </a:rPr>
              <a:t>bev</a:t>
            </a:r>
            <a:r>
              <a:rPr lang="zh-CN" altLang="en-US">
                <a:sym typeface="+mn-ea"/>
              </a:rPr>
              <a:t>特征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5553710"/>
            <a:ext cx="2895600" cy="8763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29635" y="5713730"/>
            <a:ext cx="4421505" cy="9829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pointcloud</a:t>
            </a:r>
            <a:r>
              <a:rPr lang="zh-CN" altLang="en-US">
                <a:sym typeface="+mn-ea"/>
              </a:rPr>
              <a:t> encoder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zh-CN">
                <a:sym typeface="+mn-ea"/>
              </a:rPr>
              <a:t>一组点云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一组</a:t>
            </a:r>
            <a:r>
              <a:rPr lang="en-US" altLang="zh-CN">
                <a:sym typeface="+mn-ea"/>
              </a:rPr>
              <a:t>bev</a:t>
            </a:r>
            <a:r>
              <a:rPr lang="zh-CN" altLang="en-US">
                <a:sym typeface="+mn-ea"/>
              </a:rPr>
              <a:t>特征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25715" y="1414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neural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view transformer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715" y="2018030"/>
            <a:ext cx="406146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045" y="23241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dirty="0">
                <a:sym typeface="+mn-ea"/>
              </a:rPr>
              <a:t>(3) HDMapNet (b,c) </a:t>
            </a:r>
            <a:r>
              <a:rPr lang="en-US" altLang="zh-CN" sz="3200">
                <a:sym typeface="+mn-ea"/>
              </a:rPr>
              <a:t>bev</a:t>
            </a:r>
            <a:r>
              <a:rPr lang="zh-CN" altLang="en-US" sz="3200">
                <a:sym typeface="+mn-ea"/>
              </a:rPr>
              <a:t> </a:t>
            </a:r>
            <a:r>
              <a:rPr lang="en-US" altLang="zh-CN" sz="3200">
                <a:sym typeface="+mn-ea"/>
              </a:rPr>
              <a:t>de</a:t>
            </a:r>
            <a:r>
              <a:rPr lang="zh-CN" altLang="en-US" sz="3200">
                <a:sym typeface="+mn-ea"/>
              </a:rPr>
              <a:t>coder</a:t>
            </a:r>
            <a:endParaRPr lang="zh-CN" altLang="en-US" sz="3200" dirty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49190" y="2361565"/>
            <a:ext cx="6741795" cy="2134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ym typeface="+mn-ea"/>
              </a:rPr>
              <a:t>bev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de</a:t>
            </a:r>
            <a:r>
              <a:rPr lang="zh-CN" altLang="en-US">
                <a:sym typeface="+mn-ea"/>
              </a:rPr>
              <a:t>coder</a:t>
            </a:r>
            <a:r>
              <a:rPr lang="en-US" altLang="zh-CN">
                <a:sym typeface="+mn-ea"/>
              </a:rPr>
              <a:t>: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输入：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image bev </a:t>
            </a:r>
            <a:r>
              <a:rPr lang="en-US">
                <a:sym typeface="+mn-ea"/>
              </a:rPr>
              <a:t>features</a:t>
            </a:r>
            <a:r>
              <a:rPr lang="en-US" altLang="zh-CN">
                <a:sym typeface="+mn-ea"/>
              </a:rPr>
              <a:t> and(or)</a:t>
            </a:r>
            <a:r>
              <a:rPr lang="en-US">
                <a:sym typeface="+mn-ea"/>
              </a:rPr>
              <a:t> lidar bev features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  <a:p>
            <a:pPr indent="457200"/>
            <a:r>
              <a:rPr lang="zh-CN" altLang="en-US">
                <a:sym typeface="+mn-ea"/>
              </a:rPr>
              <a:t>输出：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语义分割</a:t>
            </a:r>
            <a:r>
              <a:rPr lang="en-US" altLang="zh-CN">
                <a:sym typeface="+mn-ea"/>
              </a:rPr>
              <a:t>mask/</a:t>
            </a:r>
            <a:r>
              <a:rPr lang="zh-CN" altLang="en-US">
                <a:sym typeface="+mn-ea"/>
              </a:rPr>
              <a:t>实例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车道线</a:t>
            </a:r>
            <a:endParaRPr lang="zh-CN" altLang="en-US">
              <a:sym typeface="+mn-ea"/>
            </a:endParaRPr>
          </a:p>
          <a:p>
            <a:pPr indent="457200"/>
            <a:endParaRPr lang="en-US" altLang="zh-CN">
              <a:sym typeface="+mn-ea"/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post-process: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pPr marL="0" lvl="0" indent="45720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输入：</a:t>
            </a:r>
            <a:r>
              <a:rPr lang="zh-CN" altLang="en-US">
                <a:sym typeface="+mn-ea"/>
              </a:rPr>
              <a:t>语义分割</a:t>
            </a:r>
            <a:r>
              <a:rPr lang="en-US" altLang="zh-CN">
                <a:sym typeface="+mn-ea"/>
              </a:rPr>
              <a:t>mask/</a:t>
            </a:r>
            <a:r>
              <a:rPr lang="zh-CN" altLang="en-US">
                <a:sym typeface="+mn-ea"/>
              </a:rPr>
              <a:t>实例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车道线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lvl="0" indent="457200">
              <a:buNone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输出：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mask, instance, direction -&gt; HD map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1716405"/>
            <a:ext cx="4680585" cy="30105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PP_MARK_KEY" val="b954aadd-e0d1-40fe-90da-3b703db24e54"/>
  <p:tag name="COMMONDATA" val="eyJoZGlkIjoiMDYwZTJjNzUyYmI4MDVlNmU3YzBjOWNiNmZiNzQ4ZjI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3044</Words>
  <Application>WPS 演示</Application>
  <PresentationFormat>宽屏</PresentationFormat>
  <Paragraphs>200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Segoe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艾芯的老板</cp:lastModifiedBy>
  <cp:revision>134</cp:revision>
  <dcterms:created xsi:type="dcterms:W3CDTF">2023-02-27T18:48:00Z</dcterms:created>
  <dcterms:modified xsi:type="dcterms:W3CDTF">2023-06-26T07:26:10Z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30130AEB66384EEA872B5918241ED18E</vt:lpwstr>
  </property>
  <property fmtid="{D5CDD505-2E9C-101B-9397-08002B2CF9AE}" pid="3" name="KSOProductBuildVer">
    <vt:lpwstr>2052-11.1.0.14309</vt:lpwstr>
  </property>
</Properties>
</file>